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63" r:id="rId16"/>
    <p:sldId id="264" r:id="rId17"/>
    <p:sldId id="267" r:id="rId18"/>
    <p:sldId id="265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832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7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4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7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9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3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49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12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4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12F4-AE50-4E2D-9145-268490E90914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9785-712F-400A-8328-DD4EEBD8A1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51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08012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JasmineUPC" pitchFamily="18" charset="-34"/>
                <a:cs typeface="JasmineUPC" pitchFamily="18" charset="-34"/>
              </a:rPr>
              <a:t>Application Report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DE02E44E-7172-4B49-A1EE-4069DEEC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0" y="2687744"/>
            <a:ext cx="9144000" cy="83098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Blip>
                <a:blip r:embed="rId2"/>
              </a:buBlip>
              <a:defRPr sz="20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Verdana" panose="020B0604030504040204" pitchFamily="34" charset="0"/>
                <a:ea typeface="HY견고딕" pitchFamily="18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th-TH" altLang="en-US" sz="4800" dirty="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rPr>
              <a:t>หมวด </a:t>
            </a:r>
            <a:r>
              <a:rPr lang="th-TH" altLang="en-US" sz="4800" dirty="0" smtClean="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rPr>
              <a:t>๒ </a:t>
            </a:r>
            <a:r>
              <a:rPr lang="th-TH" altLang="en-US" sz="4800" dirty="0">
                <a:solidFill>
                  <a:schemeClr val="tx1"/>
                </a:solidFill>
                <a:latin typeface="Tahoma" panose="020B0604030504040204" pitchFamily="34" charset="0"/>
                <a:cs typeface="JasmineUPC" panose="02020603050405020304" pitchFamily="18" charset="-34"/>
              </a:rPr>
              <a:t>การวางแผนเชิงยุทธศาสตร์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4178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99" y="188640"/>
            <a:ext cx="8856984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และจากวัตถุประสงค์เชิงยุทธศาสตร์ที่สำคัญของ ยศ.ทร. ทั้ง ๔ วัตถุประสงค์เชิงยุทธศาสตร์ ดังกล่าว ทำให้สามารถกำหนด เป้าประสงค์ รองรับได้ ๑๒  เป้าประสงค์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วัตถุประสงค์ที่เชิงยุทธศาสตร์ ๑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เพื่อพัฒนาคุณภาพการบริหารจัดการให้มีความเป็นมืออาชีพ มีจริยธรรม และคุณธรรม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๑ บริหารจัดการองค์กรได้ตามเกณฑ์คุณภาพการบริหารจัดการภาครัฐ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๒ มีการกำกับดูแลองค์กรที่ดี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๓ ส่งเสริมและสนับสนุนการถวายพระเกียรติแด่สถาบันพระมหากษัตริย์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วัตถุประสงค์ที่เชิงยุทธศาสตร์ ๒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เพื่อพัฒนาหลักสูตรทั้งหลักสูตรผลิตกำลังพลและหลักสูตรพัฒนากำลังพล หลักสูตรภาษาต่างประเทศ รวมทั้งกระบวนการเรียนการสอนของ ยศ.ทร. ให้ทันสมัย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๔ การศึกษาทุกระดับรองรับนโยบาย ทร. ได้รับการรับรองมาตรฐาน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๕ ดำรงความต่อเนื่องขีดสมรรถนะหลักของหน่วย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๖ ผู้รับบริการมีความพึงพอใจเสมอ</a:t>
            </a:r>
          </a:p>
          <a:p>
            <a:pPr marL="457200" indent="-457200">
              <a:buFontTx/>
              <a:buChar char="-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Tx/>
              <a:buChar char="-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3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99" y="-99392"/>
            <a:ext cx="88569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วัตถุประสงค์ที่เชิงยุทธศาสตร์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พัฒนาครูอาจารย์และนักศึกษายุทธศาสตร์ให้มีขีดสมรรถนะในการสอน การสร้างผลงานวิชาการให้เป็นที่แพร่หลายและได้รับการยอมรับทั้งในระดับประเทศและต่างประเทศ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๗ บำรุงขวัญ พัฒนาคุณภาพชีวิต มีแนวทางรับราชการ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๘ สนับสนุนการสร้างความสัมพันธ์ทางทหารเรือกับชาติทางทะเลที่เกี่ยวข้อง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๙ มีมาตรฐานวิชาการและมีผลงานวิชาการที่เป็นเลิศทั้งในระดับประเทศและต่างประเทศ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วัตถุประสงค์ที่เชิงยุทธศาสตร์ ๔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พัฒนาสิ่งอำนวยความสะดวกในการเรียนการสอนให้ทันสมัย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๑๐ การพัฒนาระบบสารสนเทศ ไปสู่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E-Leaning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เป้าประสงค์ที่ ๑๑ พัฒนาสิ่งอำนวยความสะดวกและสิ่งสนับสนุนการศึกษาให้ทันสมัย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เป้าประสงค์ที่ ๑๒ เชื่อมโยงการเรียนรู้กับฐานประวัติศาสตร์และจิตวิญญาณวิชาชีพทหารเรือ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87" y="5013176"/>
            <a:ext cx="8958783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ดำเนินการวิเคราะห์ความเสี่ยงระดับองค์การที่อาจเกิดขึ้น และส่งผลต่อแผนงานและเป้าประสงค์ ความเสี่ยงระดับองค์การ ในหลาย ๆ มิติ ประกอบด้วย ๑) ความเสี่ยงด้านยุทธศาสตร์/กลยุทธ์ 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Strategic Risk)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๒) ความเสี่ยงด้านการดำเนินงาน 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Operational Risk)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๓) ความเสี่ยงด้านการเงิน (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Financial Risk)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และ ๔) ความเสี่ยงด้านการปฏิบัติตามกฎหมายและกฎระเบียบข้อบังคับต่าง ๆ 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0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52" y="1722566"/>
            <a:ext cx="90422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๑. ยศ.ทร. มีแผนปฏิบัติการรองรับยุทธศาสตร์ทุกด้านครอบคลุมและมีส่วนร่วมของทุก นขต.ยศ.ทร. เพื่อถ่ายทอดการปฏิบัติไปยัง ทุกหน่วยตามแผนงาน/โครงการให้เกิดประสิทธิภาพ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๒. มีการระบุเป้าหมาย ตัวชี้วัด/ค่าเป้าหมาย แนวทางการพัฒนา ระยะเวลาการดำเนินงาน และโครงการ/ผู้รับผิดชอบ/งบประมาณที่ครอบคลุมทุกหน่วยงานอย่างชัดเจน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๓. มีถ่ายทอดสื่อสารแผนยุทธศาสตร์และแผนปฏิบัติราชการ ผ่านช่องทางต่าง ๆ เช่น การประชุม นขต.ยศ.ทร. และการเผยแพร่แผนยุทธศาสตร์และแผนปฏิบัติราชการ ผ่านระบบเครือข่ายอินเตอร์เน็ตของ ทร. และนอก ทร.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582" y="642446"/>
            <a:ext cx="84249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๒.๓ แผนปฏิบัติการที่ขับเคลื่อนยุทธศาสตร์ของส่วนราชการลงไปทุกภาคส่วนโดยผ่านเครือข่ายทั้งภายในและภายนอ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04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0422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๔. ยศ.ทร. มีแผนปฏิบัติราชการ และแปลง ไปสู่แผนปฏิบัติราชการประจำปี โดยเน้นการเกิดประสิทธิภาพสูงสุด โดยเน้นการสร้างนวัตกรรม และนำเทคโนโลยีดิจิทัลมาช่วยในการลดต้นทุนในแต่ละกระบวนการ ปรับปรุงการให้บริการที่สร้าง ความพึงพอใจ รวดเร็ว สร้างคุณค่าแก่บุคลากรของหน่วย และผู้มีส่วนได้ส่วนเสีย รวมทั้งประชาชนที่มาขอรับการสนับสนุนตามภารกิจของหน่วยงานในรูปแบบออนไลน์ผ่านทางเว็บไซต์ของหน่วยงาน รวมทั้งมีการแสดงการเก็บข้อมูลเชิงสถิติ และการสำรวจความพึงพอใจการให้บริการ ตามมาตรฐานการให้บริการต่าง ๆ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๕. แผนยุทธศาสตร์และแผนปฏิบัติราชการประจำปีของ ยศ.ทร. เป็นการบูรณาการกับแผนด้านบุคคลากรทั้งการพัฒนาขีดความสามารถและอัตรา รองรับการเปลี่ยนแปลงด้านเทคโนโลยี และสร้างเครือข่ายความร่วมมือกับทุกภาคส่วน โดยการบูรณาการแผนงานด้านบุคลากรและการใช้ทรัพยากร ยศ.ทร. มีการบูรณาการร่วมกับยุทธศาสตร์การบริหารทรัพยากรบุคคลของ ทร. ในการพัฒนาศักยภาพของบุคลากรเพื่อให้ สอดคล้องกับความต้องการของผู้รับบริการเชิงรุก และทันต่อการเปลี่ยนแปลงในอนาคต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7401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0"/>
            <a:ext cx="4800807" cy="703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99" y="1268760"/>
            <a:ext cx="88569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๑. ยศ.ทร. มีระบบการติดตามรายงานผลของตัวชี้วัด แผนปฏิบัติการ และยุทธศาสตร์ทั้งระยะสั้นและระยะยาวเพื่อรายงานสถานะการบรรลุเป้าหมายที่ตั้งไว้ พร้อมทั้งเตรียมการแก้ไขปัญหากรณีไม่เป็นไปตามเป้าหมายที่ตั้งไว้และรายงานผลที่เกิดขึ้นต่อสาธารณะ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๑) ติดตามโครงการตามแผนปฏิบัติราชการประจำปี และมีการรายงานสถานะการดำเนินงานเป็นรายเดือน รายไตรมาส รวมทั้งมีการรายงานต่อที่ประชุมผู้บริหารอย่างต่อเนื่อง และมีการรายงานผ่านระบบรายงานการติดตามผลการปฏิบัติราชการตามแผนปฏิบัติราชการประจำปี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๒) ติดตามผลการเบิกจ่ายงบประมาณ และจะมีการจัดทำรายงานสถานความก้าวหน้าการบรรลุเป้าหมายเสนอผู้บริหารทราบ/พิจารณา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๓) ติดตามความก้าวหน้างานด้านการเปลี่ยนแปลงเทคโนโลยีและจะมีการจัดทำรายงาน สถานะความก้าวหน้าการบรรลุเป้าหมายเสนอผู้บริหารทราบ/พิจารณา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๒.๔ การติดตามผลของการบรรลุเป้าหมายเชิงยุทธศาสตร์ การแก้ไขปัญหา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และการรายงานผลอย่างมีประสิทธิผล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9001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๒. แผนปฏิบัติราชการประจำปีของ ยศ.ทร. มีความยืดหยุ่นสามารถปรับเปลี่ยนแผน ปฏิบัติการให้สอดคล้องกับผลที่เกิดทั้งในกรณีที่ไม่บรรลุผลหรือดีกว่าค่าเป้าหมายที่ตั้งไว้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โดยสามารถปรับแผนให้ทันต่อการเปลี่ยนแปลง มีการคาดการณ์ผลการดำเนินการที่เกิดขึ้นและทบทวนแผนยุทธศาสตร์ทุกปีเพื่อให้ทันต่อการเปลี่ยนแปลง โดยดำเนินการตามแนวทาง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๑) กำหนดแนวทาง/วิธีการในการดำเนินงาน กรณีที่การดำเนินงานไม่บรรลุเป้าหมายตามที่กำหนดหรือวิธีการปรับแผนให้ทันต่อสถานการณ์ที่เกิดขึ้น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๒) มีการติดตามการดำเนินงานโครงการตามแผนปฏิบัติราชการ หรือตัวชี้วัดตามคำรับรองการปฏิบัติราชการ มีการคาดการณ์และกำหนดจำนวนโครงการแล้วเสร็จเป็นรายไตรมาส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๓) มีการประชุมคณะกรรมการหากพบว่า โครงการ/กิจกรรม ไม่สามารถดำเนินการได้ตามเป้าหมายที่กำหนดไว้ มีวิธีการปรับแผน โดยมีคณะกรรมการเร่งรัดการดำเนินงานไปหน่วยที่เกี่ยวข้อง เพื่อทราบถึงปัญหา อุปสรรค นำไปสู่การแก้ไขปัญหาหรือปรับปรุงแผนได้อย่างทันท่วงทีและนำเสนอต่อที่ประชุมผู้บริหารที่มีการประชุมทุก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31799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๔) การคาดการณ์ผลการดำเนินการที่เกิดขึ้น ดังนี้  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๔.๑ มีการแสดงผลการดำเนินการเทียบกับเป้าหมายตามแผนเสนอผู้บริหาร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๔.๒ มีการประมาณการผลการดำเนินการล่วงหน้าเทียบกับผลการดำเนินงานจริงเสนอผู้บริหาร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๔.๓ มีการวิเคราะห์และคาดการณ์ผลการดำเนินการที่เกิดขึ้น เพื่อกำหนดเป็นแผนปฏิบัติราชการ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๕) มีการทบทวนแผนยุทธศาสตร์ทุกปี เพื่อให้ทันต่อการเปลี่ยนแปลง โดยการนำมาทบทวน/ปรับปรุงแผนปฏิบัติราชการให้สอดคล้องกับสถานการณ์ปัจจุบัน และนำมาจัดทำแผนปฏิบัติราชการประจำปี และนำปัญหา อุปสรรค จากการติดตามประเมินผลมาเป็นข้อมูลประกอบการทบทวน</a:t>
            </a:r>
          </a:p>
        </p:txBody>
      </p:sp>
    </p:spTree>
    <p:extLst>
      <p:ext uri="{BB962C8B-B14F-4D97-AF65-F5344CB8AC3E}">
        <p14:creationId xmlns:p14="http://schemas.microsoft.com/office/powerpoint/2010/main" val="669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87" y="231313"/>
            <a:ext cx="885698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๓. การติดตามสถานการณ์ที่อาจส่งผลต่อการดำเนินการตามแผน โดยมีแผนการจัดการเชิงรุกเพื่อปรับแผนให้ทันเวลาและเกิดผลลัพธ์ที่ดีเป็นไปตามต้องการ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๑) ติดตามบริบทของสภาพแวดล้อมอาจเกิดการเปลี่ยนแปลงจากภายในและภายนอก เช่น การปรับปรุงของแผนปฏิรูปประเทศ การประกาศใช้แผนความ มั่นคง และเหตุภัยพิบัติต่าง ๆ เป็นต้น เพื่อนำมาเป็นข้อมูลประกอบการดำเนินการหรือทบทวนแผนปฏิบัติราชการและแผนต่างๆ ให้มีความสอดคล้องเชื่อมโยงกัน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๒) เตรียมความพร้อมเชิงรุกและมีความคล่องตัวต่อสถานการณ์ที่กำลังเปลี่ยนแปลง มีการคาดการณ์ในอนาคต เพื่อจัดทำแผนปฏิบัติราชการของ ยศ.ทร. ให้รองรับการเปลี่ยนแปลงเชิงกรุกในอนาคตที่จะเกิดขึ้น ดังนี้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๒.๑ ปรับเปลี่ยนระบบงานที่มุ่งเน้นการสร้างนวัตกรรมและเทคโนโลยีสารสนเทศ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๒.๒ พัฒนาเสริมสร้างระบบการบริหารทรัพยากรบุคคลให้มีประสิทธิภาพ ยึดหลัก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ธรรมภิบาล ผลักดันให้เป็นคนดี มีคุณธรรมจริยธรรม รวมทั้งเป็นบุคลากรที่มีศักยภาพสูง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๓) วางแผนการจัดการเชิงรุกเพื่อปรับแผนให้ทันเวลาและเกิดผลลัพธ์ที่ดีเป็นไปตามต้องการ โดยมีแผนปฏิบัติราชการที่ตอบสนองทันต่อการเปลี่ยนแปลงด้านเทคโนโลยีสารสนเทศ</a:t>
            </a:r>
          </a:p>
        </p:txBody>
      </p:sp>
    </p:spTree>
    <p:extLst>
      <p:ext uri="{BB962C8B-B14F-4D97-AF65-F5344CB8AC3E}">
        <p14:creationId xmlns:p14="http://schemas.microsoft.com/office/powerpoint/2010/main" val="31799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8194" r="11663" b="3380"/>
          <a:stretch/>
        </p:blipFill>
        <p:spPr bwMode="auto">
          <a:xfrm>
            <a:off x="323528" y="260648"/>
            <a:ext cx="8424936" cy="620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7882" r="11527" b="3212"/>
          <a:stretch/>
        </p:blipFill>
        <p:spPr bwMode="auto">
          <a:xfrm>
            <a:off x="251520" y="219059"/>
            <a:ext cx="8712968" cy="642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40768"/>
            <a:ext cx="885698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๑. ยศ.ทร. มีกระบวนการวางแผนกลยุทธ์สนับสนุนการบรรลุพันธกิจของ ยศ.ทร.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ทั้งระยะสั้นและระยะยาว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๒.กระบวนการวางแผนยุทธศาสตร์ของ ยศ.ทร. คำนึงถึงความต้องการของบุคลากร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ของหน่วยและประชาชน ผู้รับบริการและผู้มีส่วนได้ส่วนเสีย ความพึงพอใจของผู้รับบริการ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๓. กำหนดเป็นวิสัยทัศน์ พันธกิจ แผนปฏิบัติราชการ แนวทางการพัฒนา พร้อมทั้งได้มีการวิเคราะห์ทิศทางของประเทศตามยุทธศาสตร์ เพื่อนำไปสู่การสร้างโอกาสเชิงกลยุทธ์ใหม่ๆ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๔. จัดทำแผนยุทธศาสตร์ ๔ ปีของ ยศ.ทร. (พ.ศ.๒๕๖๒ – ๒๕๖๖) และแผนการปฏิบัติราชการประจำปีที่มีความสอดคล้องกัน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๕. จัดทำแผนที่ทางยุทธศาสตร์เพื่อใช้เป็นเครื่องมือในการถ่ายทอดสื่อสารตามแผนปฏิบัติราชการของหน่วย และมีแนวทางการถ่ายทอดสื่อสารทิศทางการนำองค์การจากผู้บริหาร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๒.๑ กระบวนการวางแผนยุทธศาสตร์ที่ตอบสนองความท้าทาย สร้างนวัตกรรม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เพื่อสร้างการเปลี่ยนแปลงและมุ่งเน้นประโยชน์สุขของประชาชน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0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13" y="40466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๕ ดำเนินการวิเคราะห์ความท้าทายและการคาดการณ์ถึงการเปลี่ยนแปลงในอนาคตอันมีผลกระทบต่อการปฏิบัติงาน การให้บริการ การรับรู้ การเข้าถึง ของภาคส่วนต่างๆ โดยกำหนดประเด็นยุทธศาสตร์ที่สำคัญของ ยศ.ทร. ดังนี้ คือ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๑) ยุทธศาสตร์ด้านการบริหารจัดการให้เป็นองค์กรแห่งการเรียนรู้ มีความเป็นมืออาชีพมีธรรมาภิบาล และจงรักภักดีต่อสถาบันหลักของชาติ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๒) ยุทธศาสตร์ด้านการพัฒนาคุณภาพการศึกษาสำหรับกำลังพล ทร.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๓) ยุทธศาสตร์ด้านการพัฒนาบุคลากรทางการศึกษาและวิจัยยุทธศาสตร์ทางเรือตลอดจนยุทธศาสตร์ทะเล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๔) ยุทธศาสตร์ด้านการพัฒนาสิ่งสนับสนุนการศึกษา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๖. นำระบบดิจิทัลมาใช้ปรับเปลี่ยนการทำงานและรองรับการเปลี่ยนแปลง เพื่อยกระดับการบริการให้รวดเร็ว ฉับไว ต้นทุนต่ำ เข้าถึงได้ง่ายและเข้าถึงได้ทุกที่ทุกเวลาโดยดำเนินการผ่านช่องทางออนไลน์ เช่นเว็บไซต์ของ ยศ.ทร.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0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58030" cy="571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72807" cy="58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99" y="1268760"/>
            <a:ext cx="885698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ยศ.ทร. มีแผนที่ทางยุทธศาสตร์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Strategy Map)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ระยะสั้นและแผนระยาวที่ส่งผลต่อยุทธศาสตร์ชาติกำหนดตัวชี้วัดและเป้าประสงค์ที่ตอบสนองพันธกิจของส่วนราชการ และการเปลี่ยนแปลง สำหรับแผนยุทธศาสตร์ ๔ ปี ของ ยศ.ทร. (พ.ศ. ๒๕๖๒ – ๒๕๖๖) ซึ่งกำหนดประเด็นยุทธศาสตร์ที่สำคัญของ ยศ.ทร.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๑) ยุทธศาสตร์ด้านการบริหารจัดการให้เป็นองค์กรแห่งการเรียนรู้ มีความเป็นมืออาชีพมีธรรมาภิบาล และจงรักภักดีต่อสถาบันหลักของชาติ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๒) ยุทธศาสตร์ด้านการพัฒนาคุณภาพการศึกษาสำหรับกำลังพล ทร. 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๓) ยุทธศาสตร์ด้านการพัฒนาบุคลากรทางการศึกษาและวิจัยยุทธศาสตร์ทางเรือตลอดจนยุทธศาสตร์ทะเล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๔) ยุทธศาสตร์ด้านการพัฒนาสิ่งสนับสนุนการศึกษา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๒.๒ การกำหนดเป้าหมายเชิงยุทธศาสตร์ทั้งระยะสั้นและระยะยาวที่สอดคล้องกับพันธกิจของส่วนราชการและเชื่อมโยงกับยุทธศาสตร์ชา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6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99" y="260648"/>
            <a:ext cx="88569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จากประเด็นยุทธศาสตร์ที่สำคัญทั้ง ๔ ได้นำมากำหนดเป็นวัตถุประสงค์เชิงยุทธศาสตร์ ของ ยศ.ทร.  ๔ วัตถุประสงค์ คือ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๑) พัฒนาคุณภาพการบริหารจัดการให้มีความเป็นมืออาชีพ มีจริยธรรม และคุณธรรม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๒) พัฒนาหลักสูตรทั้งหลักสูตรผลิตกำลังพลและหลักสูตรพัฒนากำลังพล หลักสูตรภาษาต่างประเทศ รวมทั้งกระบวนการเรียนการสอนของ ยศ.ทร. ให้ทันสมัย มีมาตรฐานอยู่ในระดับสากล  เพื่อให้ สอดคล้องกับยุทธศาสตร์และนโยบายของ ทร. รวมทั้งหลักขีดสมรรถนะของ ทร. จนสามารถนำไปใช้ปฏิบัติงานได้อย่างมีประสิทธิภาพและประสิทธิผล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๓) พัฒนาครูอาจารย์และนักศึกษายุทธศาสตร์ให้มีขีดสมรรถนะในการสอน การสร้างผลงานวิชาการ ให้เป็นที่แพร่หลายและเป็นเลิศในระดับประเทศและต่างประเทศ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๔) พัฒนาสิ่งอำนวยความสะดวกในการเรียนการสอนให้ทันสมัยระดับแนวหน้าของประเทศ ได้แก่ เครื่องช่วยการศึกษา ระบบสารสนเทศ ห้องเรียน ห้องสมุด พิพิธภัณฑ์ประวัติศาสตร์ รวมทั้งที่พักอาศัยของผู้เข้ารับการศึกษาให้มีบรรยากาศส่งเสริมการศึกษาและมีมาตรฐานการดำรงชีวิตที่ดี</a:t>
            </a:r>
          </a:p>
        </p:txBody>
      </p:sp>
    </p:spTree>
    <p:extLst>
      <p:ext uri="{BB962C8B-B14F-4D97-AF65-F5344CB8AC3E}">
        <p14:creationId xmlns:p14="http://schemas.microsoft.com/office/powerpoint/2010/main" val="1943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1539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Application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Report</dc:title>
  <dc:creator>nws980</dc:creator>
  <cp:lastModifiedBy>nws980</cp:lastModifiedBy>
  <cp:revision>10</cp:revision>
  <dcterms:created xsi:type="dcterms:W3CDTF">2020-07-14T03:50:14Z</dcterms:created>
  <dcterms:modified xsi:type="dcterms:W3CDTF">2020-07-14T06:49:05Z</dcterms:modified>
</cp:coreProperties>
</file>